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0" r:id="rId2"/>
    <p:sldId id="309" r:id="rId3"/>
    <p:sldId id="308" r:id="rId4"/>
    <p:sldId id="259" r:id="rId5"/>
    <p:sldId id="319" r:id="rId6"/>
    <p:sldId id="320" r:id="rId7"/>
    <p:sldId id="324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00FF"/>
    <a:srgbClr val="0000CC"/>
    <a:srgbClr val="FFFF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36" y="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14DBF75-69E7-4C2F-8770-22AD98937A54}" type="datetimeFigureOut">
              <a:rPr lang="en-US"/>
              <a:pPr>
                <a:defRPr/>
              </a:pPr>
              <a:t>18-Sep-21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A123CD1-D829-4654-98D7-B9460B4919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4406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8138A-737D-481C-B674-2240D0E4232B}" type="datetimeFigureOut">
              <a:rPr lang="en-US"/>
              <a:pPr>
                <a:defRPr/>
              </a:pPr>
              <a:t>18-Sep-21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FE626-12BA-4BB0-9BDC-893830806F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035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3D9E3-A48A-4453-9BB6-290274B2EED0}" type="datetimeFigureOut">
              <a:rPr lang="en-US"/>
              <a:pPr>
                <a:defRPr/>
              </a:pPr>
              <a:t>18-Sep-21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73A6A-5659-492F-B929-DDB54A086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20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0DA5F-DB97-450E-BD28-FA2163BDE11C}" type="datetimeFigureOut">
              <a:rPr lang="en-US"/>
              <a:pPr>
                <a:defRPr/>
              </a:pPr>
              <a:t>18-Sep-21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53407-A0C1-4214-85F5-2C959D633D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713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EC045-1C7B-4840-8702-E9B908F176A8}" type="datetimeFigureOut">
              <a:rPr lang="en-US"/>
              <a:pPr>
                <a:defRPr/>
              </a:pPr>
              <a:t>18-Sep-21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22875-0DB3-49DA-8AF6-C0816BE8FB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568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B9735-72A5-4061-A825-1AAEDCD16EF9}" type="datetimeFigureOut">
              <a:rPr lang="en-US"/>
              <a:pPr>
                <a:defRPr/>
              </a:pPr>
              <a:t>18-Sep-21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8D776-A696-443F-B7E8-F1F5B9AD88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034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BD218-A6FA-4062-BB66-B6BBAEB4C9A7}" type="datetimeFigureOut">
              <a:rPr lang="en-US"/>
              <a:pPr>
                <a:defRPr/>
              </a:pPr>
              <a:t>18-Sep-21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61DD0-E6CE-4C61-BEB4-91227145C4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257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07DF5-9483-49FF-B626-EC91372F4769}" type="datetimeFigureOut">
              <a:rPr lang="en-US"/>
              <a:pPr>
                <a:defRPr/>
              </a:pPr>
              <a:t>18-Sep-21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1B1B9-5186-44CF-9562-4558CE86EB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824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DB908-EFB5-458D-8AB1-558B751E9B00}" type="datetimeFigureOut">
              <a:rPr lang="en-US"/>
              <a:pPr>
                <a:defRPr/>
              </a:pPr>
              <a:t>18-Sep-21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188D2-0EB1-44F1-ABED-26181E657C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242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61339-8452-4395-993E-80E8514F558E}" type="datetimeFigureOut">
              <a:rPr lang="en-US"/>
              <a:pPr>
                <a:defRPr/>
              </a:pPr>
              <a:t>18-Sep-21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6582C-2B4E-4234-A5D4-E67C4E9DA0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788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BCD52-AF38-4E3D-84E1-15CFD36C9A7C}" type="datetimeFigureOut">
              <a:rPr lang="en-US"/>
              <a:pPr>
                <a:defRPr/>
              </a:pPr>
              <a:t>18-Sep-21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1B595-F29F-41BC-A86D-24BD7F67D4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730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4F8A1-F6CA-4A19-A768-0C0F82163B12}" type="datetimeFigureOut">
              <a:rPr lang="en-US"/>
              <a:pPr>
                <a:defRPr/>
              </a:pPr>
              <a:t>18-Sep-21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C5A09-44E3-4745-B74A-38B0A7DF8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139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CF9D886-3922-400C-8B56-3FDBA48F9572}" type="datetimeFigureOut">
              <a:rPr lang="en-US"/>
              <a:pPr>
                <a:defRPr/>
              </a:pPr>
              <a:t>18-Sep-21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93BF0E4-D3CA-4D84-9711-F6615982A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gif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11"/>
          <p:cNvGrpSpPr>
            <a:grpSpLocks/>
          </p:cNvGrpSpPr>
          <p:nvPr/>
        </p:nvGrpSpPr>
        <p:grpSpPr bwMode="auto">
          <a:xfrm>
            <a:off x="-6350" y="0"/>
            <a:ext cx="9156700" cy="838200"/>
            <a:chOff x="0" y="8"/>
            <a:chExt cx="5768" cy="839"/>
          </a:xfrm>
        </p:grpSpPr>
        <p:sp>
          <p:nvSpPr>
            <p:cNvPr id="3084" name="Text Box 12"/>
            <p:cNvSpPr txBox="1">
              <a:spLocks noChangeArrowheads="1"/>
            </p:cNvSpPr>
            <p:nvPr/>
          </p:nvSpPr>
          <p:spPr bwMode="auto">
            <a:xfrm>
              <a:off x="0" y="8"/>
              <a:ext cx="5760" cy="839"/>
            </a:xfrm>
            <a:prstGeom prst="rect">
              <a:avLst/>
            </a:prstGeom>
            <a:gradFill rotWithShape="1">
              <a:gsLst>
                <a:gs pos="0">
                  <a:srgbClr val="99CCFF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10000"/>
                </a:spcBef>
              </a:pPr>
              <a:endParaRPr lang="vi-VN" sz="1000" b="1">
                <a:solidFill>
                  <a:schemeClr val="bg1"/>
                </a:solidFill>
                <a:latin typeface="Tahoma" pitchFamily="34" charset="0"/>
              </a:endParaRPr>
            </a:p>
            <a:p>
              <a:pPr algn="ctr" eaLnBrk="1" hangingPunct="1">
                <a:spcBef>
                  <a:spcPct val="1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PHÒNG GIÁO DỤC VÀ ĐÀO TẠO HUYỆN CHÂU ĐỨC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TRƯỜNG THCS QUANG TRUNG </a:t>
              </a:r>
            </a:p>
            <a:p>
              <a:pPr algn="ctr" eaLnBrk="1" hangingPunct="1">
                <a:spcBef>
                  <a:spcPct val="50000"/>
                </a:spcBef>
              </a:pPr>
              <a:endParaRPr lang="vi-VN" sz="6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3085" name="Text Box 13"/>
            <p:cNvSpPr txBox="1">
              <a:spLocks noChangeArrowheads="1"/>
            </p:cNvSpPr>
            <p:nvPr/>
          </p:nvSpPr>
          <p:spPr bwMode="auto">
            <a:xfrm>
              <a:off x="8" y="32"/>
              <a:ext cx="5760" cy="64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FFFFC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lvl="1" algn="ctr" eaLnBrk="1" hangingPunct="1">
                <a:spcBef>
                  <a:spcPct val="10000"/>
                </a:spcBef>
              </a:pPr>
              <a:r>
                <a:rPr lang="en-US" sz="3600" b="1">
                  <a:solidFill>
                    <a:srgbClr val="9900CC"/>
                  </a:solidFill>
                  <a:latin typeface="Times New Roman" pitchFamily="18" charset="0"/>
                  <a:cs typeface="Times New Roman" pitchFamily="18" charset="0"/>
                </a:rPr>
                <a:t>TOÁN 6: CHÂN TRỜI SÁNG TẠO</a:t>
              </a:r>
              <a:endParaRPr 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>
              <a:off x="40" y="803"/>
              <a:ext cx="5672" cy="0"/>
            </a:xfrm>
            <a:prstGeom prst="line">
              <a:avLst/>
            </a:prstGeom>
            <a:noFill/>
            <a:ln w="57150" cmpd="thickThin">
              <a:solidFill>
                <a:srgbClr val="FF66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3075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1355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Oval 4"/>
          <p:cNvSpPr>
            <a:spLocks noChangeArrowheads="1"/>
          </p:cNvSpPr>
          <p:nvPr/>
        </p:nvSpPr>
        <p:spPr bwMode="auto">
          <a:xfrm rot="527914">
            <a:off x="1839913" y="3833813"/>
            <a:ext cx="5175250" cy="2541587"/>
          </a:xfrm>
          <a:prstGeom prst="ellipse">
            <a:avLst/>
          </a:prstGeom>
          <a:solidFill>
            <a:srgbClr val="0066FF"/>
          </a:solidFill>
          <a:ln w="9525">
            <a:solidFill>
              <a:srgbClr val="FF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AutoShape 16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155575" y="-11430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" name="AutoShape 18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307975" y="-9906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142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51119">
            <a:off x="4476750" y="1236663"/>
            <a:ext cx="3013075" cy="4264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0" name="Picture 2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9220890">
            <a:off x="1819275" y="1228725"/>
            <a:ext cx="2838450" cy="39687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09800" y="-30395"/>
            <a:ext cx="5299669" cy="101566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60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KHỞI ĐỘNG</a:t>
            </a:r>
          </a:p>
        </p:txBody>
      </p:sp>
      <p:sp>
        <p:nvSpPr>
          <p:cNvPr id="3080" name="TextBox 3"/>
          <p:cNvSpPr txBox="1">
            <a:spLocks noChangeArrowheads="1"/>
          </p:cNvSpPr>
          <p:nvPr/>
        </p:nvSpPr>
        <p:spPr bwMode="auto">
          <a:xfrm>
            <a:off x="155575" y="838200"/>
            <a:ext cx="89122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latin typeface="Times New Roman" pitchFamily="18" charset="0"/>
                <a:cs typeface="Times New Roman" pitchFamily="18" charset="0"/>
              </a:rPr>
              <a:t>Trong một đại hội thể thao có các đội và số người tham gia trong bảng sau: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5575" y="1981200"/>
          <a:ext cx="8836023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3343"/>
                <a:gridCol w="838186"/>
                <a:gridCol w="914385"/>
                <a:gridCol w="761987"/>
                <a:gridCol w="838186"/>
                <a:gridCol w="685789"/>
                <a:gridCol w="838186"/>
                <a:gridCol w="761987"/>
                <a:gridCol w="761987"/>
                <a:gridCol w="761987"/>
              </a:tblGrid>
              <a:tr h="8763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Đội</a:t>
                      </a:r>
                      <a:r>
                        <a:rPr lang="en-US" sz="2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/>
                </a:tc>
              </a:tr>
              <a:tr h="8763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8" marR="91438"/>
                </a:tc>
              </a:tr>
            </a:tbl>
          </a:graphicData>
        </a:graphic>
      </p:graphicFrame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282575" y="3962400"/>
            <a:ext cx="86328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latin typeface="Times New Roman" pitchFamily="18" charset="0"/>
                <a:cs typeface="Times New Roman" pitchFamily="18" charset="0"/>
              </a:rPr>
              <a:t>Trong các đội đã cho, đội nào xếp được thành hai hàng có số người bằng nhau?</a:t>
            </a:r>
          </a:p>
        </p:txBody>
      </p:sp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173038" y="5029200"/>
            <a:ext cx="8632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Đội xếp được hai hàng có số người bằng nhau là: A, B, C, H, 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0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0"/>
          <p:cNvSpPr txBox="1">
            <a:spLocks noChangeArrowheads="1"/>
          </p:cNvSpPr>
          <p:nvPr/>
        </p:nvSpPr>
        <p:spPr bwMode="auto">
          <a:xfrm>
            <a:off x="228600" y="633413"/>
            <a:ext cx="25146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 i="1" u="sng" smtClean="0">
                <a:solidFill>
                  <a:srgbClr val="FF00FF"/>
                </a:solidFill>
                <a:latin typeface="VNI-Brush" pitchFamily="2" charset="0"/>
              </a:rPr>
              <a:t>Baøi </a:t>
            </a:r>
            <a:r>
              <a:rPr lang="en-US" sz="6600" b="1" i="1" u="sng">
                <a:solidFill>
                  <a:srgbClr val="FF00FF"/>
                </a:solidFill>
                <a:latin typeface="VNI-Brush" pitchFamily="2" charset="0"/>
              </a:rPr>
              <a:t>7</a:t>
            </a:r>
            <a:endParaRPr lang="en-US" sz="6600" b="1" i="1">
              <a:solidFill>
                <a:srgbClr val="FF00FF"/>
              </a:solidFill>
              <a:latin typeface="VNI-Brush" pitchFamily="2" charset="0"/>
            </a:endParaRPr>
          </a:p>
        </p:txBody>
      </p:sp>
      <p:sp>
        <p:nvSpPr>
          <p:cNvPr id="5123" name="WordArt 12"/>
          <p:cNvSpPr>
            <a:spLocks noChangeArrowheads="1" noChangeShapeType="1" noTextEdit="1"/>
          </p:cNvSpPr>
          <p:nvPr/>
        </p:nvSpPr>
        <p:spPr bwMode="auto">
          <a:xfrm>
            <a:off x="1219200" y="1741488"/>
            <a:ext cx="6934200" cy="13509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  <a:latin typeface="Arial"/>
                <a:cs typeface="Arial"/>
              </a:rPr>
              <a:t>DẤU HIỆU CHIA HẾT CHO 2, CHO 5</a:t>
            </a:r>
          </a:p>
        </p:txBody>
      </p:sp>
      <p:sp>
        <p:nvSpPr>
          <p:cNvPr id="5124" name="WordArt 13"/>
          <p:cNvSpPr>
            <a:spLocks noChangeArrowheads="1" noChangeShapeType="1" noTextEdit="1"/>
          </p:cNvSpPr>
          <p:nvPr/>
        </p:nvSpPr>
        <p:spPr bwMode="auto">
          <a:xfrm>
            <a:off x="6553200" y="98425"/>
            <a:ext cx="2362200" cy="5445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Số  và Đại số</a:t>
            </a:r>
          </a:p>
        </p:txBody>
      </p:sp>
      <p:pic>
        <p:nvPicPr>
          <p:cNvPr id="5125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36513" y="663575"/>
            <a:ext cx="62753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Dấu hiệu chia hết cho 2</a:t>
            </a:r>
          </a:p>
        </p:txBody>
      </p:sp>
      <p:pic>
        <p:nvPicPr>
          <p:cNvPr id="6147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0" y="-22225"/>
            <a:ext cx="9167813" cy="584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7:  DẤU HIỆU CHIA HẾT CHO 2, CHO 5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12713" y="1185863"/>
            <a:ext cx="8745537" cy="893762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600" b="1">
                <a:latin typeface="Times New Roman" pitchFamily="18" charset="0"/>
                <a:cs typeface="Times New Roman" pitchFamily="18" charset="0"/>
              </a:rPr>
              <a:t>Các số có chữ số tận cùng là 0; 2; 4; 6; 8 (tức là số chẵn) thì chia hết cho 2 và chỉ những số đó mới chia hết cho 2.</a:t>
            </a:r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250825" y="2722563"/>
            <a:ext cx="8945563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2800" b="1" i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TH1:</a:t>
            </a:r>
            <a:r>
              <a:rPr lang="en-US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a) Viết hai số lớn hơn 1000 và chia hết cho 2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b) Viết hai số </a:t>
            </a:r>
            <a:r>
              <a:rPr lang="en-US" sz="2800" b="1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lớn hơn</a:t>
            </a:r>
            <a:r>
              <a:rPr lang="en-US" sz="2800" b="1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100 và không chia hết cho 2.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1" grpId="0" animBg="1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98425" y="1185863"/>
            <a:ext cx="9069388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Chọn các số chia hết cho 5 dưới đây:</a:t>
            </a:r>
          </a:p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 10; 22; 15; 27; 33; 25; 19; 36; 95</a:t>
            </a:r>
          </a:p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Có nhận xét gì về chữ số tận cùng của các số chia hết cho 5 em vừa chọn?</a:t>
            </a:r>
          </a:p>
        </p:txBody>
      </p:sp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36513" y="663575"/>
            <a:ext cx="62753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Dấu hiệu chia hết cho 5</a:t>
            </a:r>
          </a:p>
        </p:txBody>
      </p:sp>
      <p:pic>
        <p:nvPicPr>
          <p:cNvPr id="717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TextBox 3"/>
          <p:cNvSpPr txBox="1">
            <a:spLocks noChangeArrowheads="1"/>
          </p:cNvSpPr>
          <p:nvPr/>
        </p:nvSpPr>
        <p:spPr bwMode="auto">
          <a:xfrm>
            <a:off x="0" y="-22225"/>
            <a:ext cx="9167813" cy="584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7:  DẤU HIỆU CHIA HẾT CHO 2, CHO 5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73025" y="3352800"/>
            <a:ext cx="8997950" cy="1754326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b="1">
                <a:latin typeface="Times New Roman" pitchFamily="18" charset="0"/>
                <a:cs typeface="Times New Roman" pitchFamily="18" charset="0"/>
              </a:rPr>
              <a:t>Các số có chữ số tận cùng là 0 hoặc 5 thì chia hết cho 5 và chỉ những số đó mới chia hết cho 5.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15362" grpId="0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68263" y="3721100"/>
            <a:ext cx="9509125" cy="585788"/>
            <a:chOff x="244590" y="3720778"/>
            <a:chExt cx="9509010" cy="585678"/>
          </a:xfrm>
        </p:grpSpPr>
        <p:sp>
          <p:nvSpPr>
            <p:cNvPr id="8208" name="TextBox 4"/>
            <p:cNvSpPr txBox="1">
              <a:spLocks noChangeArrowheads="1"/>
            </p:cNvSpPr>
            <p:nvPr/>
          </p:nvSpPr>
          <p:spPr bwMode="auto">
            <a:xfrm>
              <a:off x="244590" y="3783236"/>
              <a:ext cx="950901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>
                  <a:latin typeface="Times New Roman" pitchFamily="18" charset="0"/>
                  <a:cs typeface="Times New Roman" pitchFamily="18" charset="0"/>
                </a:rPr>
                <a:t>a) Để         chia hết cho 2 thì * phải là các số chẵn 0;24;6;8</a:t>
              </a:r>
            </a:p>
          </p:txBody>
        </p:sp>
        <p:graphicFrame>
          <p:nvGraphicFramePr>
            <p:cNvPr id="8209" name="Object 14"/>
            <p:cNvGraphicFramePr>
              <a:graphicFrameLocks noChangeAspect="1"/>
            </p:cNvGraphicFramePr>
            <p:nvPr/>
          </p:nvGraphicFramePr>
          <p:xfrm>
            <a:off x="1241018" y="3720778"/>
            <a:ext cx="678972" cy="5496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22" name="Equation" r:id="rId3" imgW="266353" imgH="215619" progId="Equation.DSMT4">
                    <p:embed/>
                  </p:oleObj>
                </mc:Choice>
                <mc:Fallback>
                  <p:oleObj name="Equation" r:id="rId3" imgW="266353" imgH="215619" progId="Equation.DSMT4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1018" y="3720778"/>
                          <a:ext cx="678972" cy="5496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195" name="TextBox 4"/>
          <p:cNvSpPr txBox="1">
            <a:spLocks noChangeArrowheads="1"/>
          </p:cNvSpPr>
          <p:nvPr/>
        </p:nvSpPr>
        <p:spPr bwMode="auto">
          <a:xfrm>
            <a:off x="-36513" y="663575"/>
            <a:ext cx="62753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Dấu hiệu chia hết cho 5</a:t>
            </a:r>
          </a:p>
        </p:txBody>
      </p:sp>
      <p:pic>
        <p:nvPicPr>
          <p:cNvPr id="8196" name="Picture 15" descr="n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TextBox 3"/>
          <p:cNvSpPr txBox="1">
            <a:spLocks noChangeArrowheads="1"/>
          </p:cNvSpPr>
          <p:nvPr/>
        </p:nvSpPr>
        <p:spPr bwMode="auto">
          <a:xfrm>
            <a:off x="0" y="-22225"/>
            <a:ext cx="9167813" cy="584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7:  DẤU HIỆU CHIA HẾT CHO 2, CHO 5</a:t>
            </a: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44475" y="1262063"/>
            <a:ext cx="9156700" cy="2246312"/>
            <a:chOff x="244590" y="1261568"/>
            <a:chExt cx="9156702" cy="2246769"/>
          </a:xfrm>
        </p:grpSpPr>
        <p:sp>
          <p:nvSpPr>
            <p:cNvPr id="14" name="TextBox 4"/>
            <p:cNvSpPr txBox="1">
              <a:spLocks noChangeArrowheads="1"/>
            </p:cNvSpPr>
            <p:nvPr/>
          </p:nvSpPr>
          <p:spPr bwMode="auto">
            <a:xfrm>
              <a:off x="244590" y="1261568"/>
              <a:ext cx="9156702" cy="2246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z="2800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TH2:</a:t>
              </a:r>
              <a:r>
                <a:rPr lang="en-US" sz="2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</a:t>
              </a:r>
              <a:r>
                <a:rPr lang="en-US" sz="2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chữ</a:t>
              </a:r>
              <a:r>
                <a:rPr lang="en-US" sz="2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thích</a:t>
              </a:r>
              <a:r>
                <a:rPr lang="en-US" sz="2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hợp</a:t>
              </a:r>
              <a:r>
                <a:rPr lang="en-US" sz="2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thay</a:t>
              </a:r>
              <a:r>
                <a:rPr lang="en-US" sz="2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cho</a:t>
              </a:r>
              <a:r>
                <a:rPr lang="en-US" sz="2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dấu</a:t>
              </a:r>
              <a:r>
                <a:rPr lang="en-US" sz="2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* </a:t>
              </a:r>
              <a:r>
                <a:rPr lang="en-US" sz="2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để</a:t>
              </a:r>
              <a:r>
                <a:rPr lang="en-US" sz="2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        </a:t>
              </a:r>
              <a:r>
                <a:rPr lang="en-US" sz="2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thỏa</a:t>
              </a:r>
              <a:r>
                <a:rPr lang="en-US" sz="2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mãn</a:t>
              </a:r>
              <a:r>
                <a:rPr lang="en-US" sz="2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từng</a:t>
              </a:r>
              <a:r>
                <a:rPr lang="en-US" sz="2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điều</a:t>
              </a:r>
              <a:r>
                <a:rPr lang="en-US" sz="2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kiện</a:t>
              </a:r>
              <a:r>
                <a:rPr lang="en-US" sz="2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:</a:t>
              </a:r>
            </a:p>
            <a:p>
              <a:pPr marL="514350" indent="-514350" eaLnBrk="1" hangingPunct="1">
                <a:buFontTx/>
                <a:buAutoNum type="alphaLcParenR"/>
                <a:defRPr/>
              </a:pPr>
              <a:r>
                <a:rPr lang="en-US" sz="2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Chia </a:t>
              </a:r>
              <a:r>
                <a:rPr lang="en-US" sz="2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hết</a:t>
              </a:r>
              <a:r>
                <a:rPr lang="en-US" sz="2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cho</a:t>
              </a:r>
              <a:r>
                <a:rPr lang="en-US" sz="2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2              </a:t>
              </a:r>
            </a:p>
            <a:p>
              <a:pPr marL="514350" indent="-514350" eaLnBrk="1" hangingPunct="1">
                <a:buFontTx/>
                <a:buAutoNum type="alphaLcParenR"/>
                <a:defRPr/>
              </a:pPr>
              <a:r>
                <a:rPr lang="en-US" sz="2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Chia </a:t>
              </a:r>
              <a:r>
                <a:rPr lang="en-US" sz="2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hết</a:t>
              </a:r>
              <a:r>
                <a:rPr lang="en-US" sz="2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cho</a:t>
              </a:r>
              <a:r>
                <a:rPr lang="en-US" sz="2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5             </a:t>
              </a:r>
            </a:p>
            <a:p>
              <a:pPr marL="514350" indent="-514350" eaLnBrk="1" hangingPunct="1">
                <a:buFontTx/>
                <a:buAutoNum type="alphaLcParenR"/>
                <a:defRPr/>
              </a:pPr>
              <a:r>
                <a:rPr lang="en-US" sz="2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Chia </a:t>
              </a:r>
              <a:r>
                <a:rPr lang="en-US" sz="2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hết</a:t>
              </a:r>
              <a:r>
                <a:rPr lang="en-US" sz="2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cho</a:t>
              </a:r>
              <a:r>
                <a:rPr lang="en-US" sz="2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cả</a:t>
              </a:r>
              <a:r>
                <a:rPr lang="en-US" sz="2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2 </a:t>
              </a:r>
              <a:r>
                <a:rPr lang="en-US" sz="2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5</a:t>
              </a:r>
            </a:p>
          </p:txBody>
        </p:sp>
        <p:graphicFrame>
          <p:nvGraphicFramePr>
            <p:cNvPr id="8207" name="Object 1"/>
            <p:cNvGraphicFramePr>
              <a:graphicFrameLocks noChangeAspect="1"/>
            </p:cNvGraphicFramePr>
            <p:nvPr/>
          </p:nvGraphicFramePr>
          <p:xfrm>
            <a:off x="7696200" y="1266565"/>
            <a:ext cx="678972" cy="5496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23" name="Equation" r:id="rId6" imgW="266353" imgH="215619" progId="Equation.DSMT4">
                    <p:embed/>
                  </p:oleObj>
                </mc:Choice>
                <mc:Fallback>
                  <p:oleObj name="Equation" r:id="rId6" imgW="266353" imgH="215619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96200" y="1266565"/>
                          <a:ext cx="678972" cy="5496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4330700" y="3381375"/>
            <a:ext cx="18875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68263" y="4337050"/>
            <a:ext cx="9509125" cy="585787"/>
            <a:chOff x="244590" y="3720778"/>
            <a:chExt cx="9509010" cy="585677"/>
          </a:xfrm>
        </p:grpSpPr>
        <p:sp>
          <p:nvSpPr>
            <p:cNvPr id="8204" name="TextBox 4"/>
            <p:cNvSpPr txBox="1">
              <a:spLocks noChangeArrowheads="1"/>
            </p:cNvSpPr>
            <p:nvPr/>
          </p:nvSpPr>
          <p:spPr bwMode="auto">
            <a:xfrm>
              <a:off x="244590" y="3783235"/>
              <a:ext cx="950901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>
                  <a:latin typeface="Times New Roman" pitchFamily="18" charset="0"/>
                  <a:cs typeface="Times New Roman" pitchFamily="18" charset="0"/>
                </a:rPr>
                <a:t>b) Để         chia hết cho 5 thì * phải là 0 hoặc 5.</a:t>
              </a:r>
            </a:p>
          </p:txBody>
        </p:sp>
        <p:graphicFrame>
          <p:nvGraphicFramePr>
            <p:cNvPr id="8205" name="Object 17"/>
            <p:cNvGraphicFramePr>
              <a:graphicFrameLocks noChangeAspect="1"/>
            </p:cNvGraphicFramePr>
            <p:nvPr/>
          </p:nvGraphicFramePr>
          <p:xfrm>
            <a:off x="1241018" y="3720778"/>
            <a:ext cx="678972" cy="5496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24" name="Equation" r:id="rId7" imgW="266353" imgH="215619" progId="Equation.DSMT4">
                    <p:embed/>
                  </p:oleObj>
                </mc:Choice>
                <mc:Fallback>
                  <p:oleObj name="Equation" r:id="rId7" imgW="266353" imgH="215619" progId="Equation.DSMT4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1018" y="3720778"/>
                          <a:ext cx="678972" cy="5496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106363" y="5181600"/>
            <a:ext cx="9509125" cy="585788"/>
            <a:chOff x="244590" y="3720778"/>
            <a:chExt cx="9509010" cy="585678"/>
          </a:xfrm>
        </p:grpSpPr>
        <p:sp>
          <p:nvSpPr>
            <p:cNvPr id="8202" name="TextBox 4"/>
            <p:cNvSpPr txBox="1">
              <a:spLocks noChangeArrowheads="1"/>
            </p:cNvSpPr>
            <p:nvPr/>
          </p:nvSpPr>
          <p:spPr bwMode="auto">
            <a:xfrm>
              <a:off x="244590" y="3783236"/>
              <a:ext cx="950901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>
                  <a:latin typeface="Times New Roman" pitchFamily="18" charset="0"/>
                  <a:cs typeface="Times New Roman" pitchFamily="18" charset="0"/>
                </a:rPr>
                <a:t>c) Để         chia hết cho cả 2 và 5 thì * phải là 0.</a:t>
              </a:r>
            </a:p>
          </p:txBody>
        </p:sp>
        <p:graphicFrame>
          <p:nvGraphicFramePr>
            <p:cNvPr id="8203" name="Object 21"/>
            <p:cNvGraphicFramePr>
              <a:graphicFrameLocks noChangeAspect="1"/>
            </p:cNvGraphicFramePr>
            <p:nvPr/>
          </p:nvGraphicFramePr>
          <p:xfrm>
            <a:off x="1241018" y="3720778"/>
            <a:ext cx="678972" cy="5496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25" name="Equation" r:id="rId8" imgW="266353" imgH="215619" progId="Equation.DSMT4">
                    <p:embed/>
                  </p:oleObj>
                </mc:Choice>
                <mc:Fallback>
                  <p:oleObj name="Equation" r:id="rId8" imgW="266353" imgH="215619" progId="Equation.DSMT4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1018" y="3720778"/>
                          <a:ext cx="678972" cy="5496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5" descr="JER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1" name="AutoShape 7" descr="Những chú chuột nổi tiếng trên phim - Báo Long An Online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2292" name="Picture 11" descr="Hình nền powerpoint đơn giản mà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9026525" cy="685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372793" y="2725082"/>
            <a:ext cx="6280886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CHÚC CÁC EM HỌC TỐT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2965</TotalTime>
  <Words>407</Words>
  <Application>Microsoft Office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Tahoma</vt:lpstr>
      <vt:lpstr>Times New Roman</vt:lpstr>
      <vt:lpstr>VNI-Brush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http://viet4room.com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Manh Cuong</dc:creator>
  <cp:lastModifiedBy>Admin</cp:lastModifiedBy>
  <cp:revision>337</cp:revision>
  <dcterms:created xsi:type="dcterms:W3CDTF">2016-11-26T13:35:55Z</dcterms:created>
  <dcterms:modified xsi:type="dcterms:W3CDTF">2021-09-18T09:05:24Z</dcterms:modified>
</cp:coreProperties>
</file>